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9" r:id="rId3"/>
    <p:sldId id="260" r:id="rId4"/>
    <p:sldId id="290" r:id="rId5"/>
    <p:sldId id="291" r:id="rId6"/>
    <p:sldId id="293" r:id="rId7"/>
    <p:sldId id="27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9E61"/>
    <a:srgbClr val="DFAA9F"/>
    <a:srgbClr val="F1EC8D"/>
    <a:srgbClr val="FFFF66"/>
    <a:srgbClr val="5AABCC"/>
    <a:srgbClr val="000000"/>
    <a:srgbClr val="99CC00"/>
    <a:srgbClr val="1966B3"/>
    <a:srgbClr val="DDDDDD"/>
    <a:srgbClr val="C1D1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886200" y="5715000"/>
            <a:ext cx="161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ru-RU" sz="2800" b="1">
                <a:latin typeface="Verdana" panose="020B0604030504040204" pitchFamily="34" charset="0"/>
              </a:rPr>
              <a:t>LOGO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8A9E34-9733-4D9E-AE96-B23BADC7F6D8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96552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EF7D7A-200A-4079-BF26-3AE1062C1703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685744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B68DB47-85C7-449D-BBC2-D53EB8D23DB6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43260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76D4C-51FD-4E48-8AB7-D291BF2EA281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19926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889234-E5B7-4604-BBCA-F4173C7803B5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34752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E67B4A-1228-4433-BE60-1B7BA330D6BC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27191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BCF59C-362A-4E2E-8314-3A3E04FC14D5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76913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8D19C0-CDBA-46FA-B9A3-A36CD096062E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75797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BDF826-8322-4862-AB6A-B55B09E9BE92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391994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AF4E5-1479-4014-89FD-828B73FB51BE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1211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61DED5-DA6A-419A-8EA4-D291762FF27F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8496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ru-RU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0430B5-0369-4FF2-A629-D1662AA62B47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8628" y="2204864"/>
            <a:ext cx="70472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Let᾽s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speak English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altLang="ru-RU" sz="3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</a:t>
            </a:r>
            <a:r>
              <a:rPr lang="ru-RU" altLang="ru-RU" sz="3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по-английски!</a:t>
            </a:r>
            <a:endParaRPr lang="ru-RU" sz="36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5157192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Л.И.Попкова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Н.Г.Фролова,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МБДОУ Детский сад №4 «Берёзка</a:t>
            </a: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г.Чайковский.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11560" y="980728"/>
            <a:ext cx="8136904" cy="4536504"/>
            <a:chOff x="336" y="1104"/>
            <a:chExt cx="4766" cy="2448"/>
          </a:xfrm>
        </p:grpSpPr>
        <p:sp>
          <p:nvSpPr>
            <p:cNvPr id="92164" name="Rectangle 4"/>
            <p:cNvSpPr>
              <a:spLocks noChangeArrowheads="1"/>
            </p:cNvSpPr>
            <p:nvPr/>
          </p:nvSpPr>
          <p:spPr bwMode="gray">
            <a:xfrm>
              <a:off x="336" y="3115"/>
              <a:ext cx="3363" cy="41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solidFill>
                <a:schemeClr val="accent6">
                  <a:lumMod val="75000"/>
                </a:schemeClr>
              </a:solidFill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296" y="2964"/>
              <a:ext cx="622" cy="588"/>
              <a:chOff x="2016" y="1920"/>
              <a:chExt cx="1680" cy="1680"/>
            </a:xfrm>
          </p:grpSpPr>
          <p:sp>
            <p:nvSpPr>
              <p:cNvPr id="92166" name="Oval 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>
                <a:solidFill>
                  <a:schemeClr val="accent6">
                    <a:lumMod val="75000"/>
                  </a:schemeClr>
                </a:solidFill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167" name="Freeform 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solidFill>
                  <a:schemeClr val="accent6">
                    <a:lumMod val="75000"/>
                  </a:schemeClr>
                </a:solidFill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168" name="Text Box 8"/>
            <p:cNvSpPr txBox="1">
              <a:spLocks noChangeArrowheads="1"/>
            </p:cNvSpPr>
            <p:nvPr/>
          </p:nvSpPr>
          <p:spPr bwMode="gray">
            <a:xfrm>
              <a:off x="3546" y="3002"/>
              <a:ext cx="237" cy="24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altLang="ru-RU" sz="24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4</a:t>
              </a:r>
              <a:endParaRPr lang="en-US" alt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gray">
            <a:xfrm>
              <a:off x="336" y="1900"/>
              <a:ext cx="2390" cy="415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solidFill>
                <a:schemeClr val="accent6">
                  <a:lumMod val="75000"/>
                </a:schemeClr>
              </a:solidFill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529" y="1754"/>
              <a:ext cx="613" cy="581"/>
              <a:chOff x="3938" y="1968"/>
              <a:chExt cx="430" cy="437"/>
            </a:xfrm>
          </p:grpSpPr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92173" name="Oval 13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30196"/>
                        <a:invGamma/>
                      </a:schemeClr>
                    </a:gs>
                  </a:gsLst>
                  <a:lin ang="5400000" scaled="1"/>
                </a:gradFill>
                <a:ln>
                  <a:solidFill>
                    <a:schemeClr val="accent6">
                      <a:lumMod val="75000"/>
                    </a:schemeClr>
                  </a:solidFill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174" name="Freeform 14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solidFill>
                    <a:schemeClr val="accent6">
                      <a:lumMod val="75000"/>
                    </a:schemeClr>
                  </a:solidFill>
                </a:ln>
                <a:extLst>
                  <a:ext uri="{91240B29-F687-4F45-9708-019B960494DF}">
                    <a14:hiddenLine xmlns=""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175" name="Text Box 15"/>
              <p:cNvSpPr txBox="1">
                <a:spLocks noChangeArrowheads="1"/>
              </p:cNvSpPr>
              <p:nvPr/>
            </p:nvSpPr>
            <p:spPr bwMode="gray">
              <a:xfrm>
                <a:off x="4061" y="2028"/>
                <a:ext cx="179" cy="219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sz="24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2</a:t>
                </a:r>
                <a:endParaRPr lang="en-US" altLang="ru-RU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92177" name="Rectangle 17"/>
            <p:cNvSpPr>
              <a:spLocks noChangeArrowheads="1"/>
            </p:cNvSpPr>
            <p:nvPr/>
          </p:nvSpPr>
          <p:spPr bwMode="gray">
            <a:xfrm>
              <a:off x="336" y="2510"/>
              <a:ext cx="2965" cy="417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solidFill>
                <a:schemeClr val="accent6">
                  <a:lumMod val="75000"/>
                </a:schemeClr>
              </a:solidFill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972" y="2335"/>
              <a:ext cx="573" cy="585"/>
              <a:chOff x="3552" y="3339"/>
              <a:chExt cx="412" cy="392"/>
            </a:xfrm>
          </p:grpSpPr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92180" name="Oval 20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solidFill>
                    <a:schemeClr val="accent6">
                      <a:lumMod val="75000"/>
                    </a:schemeClr>
                  </a:solidFill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181" name="Freeform 21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solidFill>
                    <a:schemeClr val="accent6">
                      <a:lumMod val="75000"/>
                    </a:schemeClr>
                  </a:solidFill>
                </a:ln>
                <a:extLst>
                  <a:ext uri="{91240B29-F687-4F45-9708-019B960494DF}">
                    <a14:hiddenLine xmlns=""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182" name="Text Box 22"/>
              <p:cNvSpPr txBox="1">
                <a:spLocks noChangeArrowheads="1"/>
              </p:cNvSpPr>
              <p:nvPr/>
            </p:nvSpPr>
            <p:spPr bwMode="gray">
              <a:xfrm>
                <a:off x="3689" y="3360"/>
                <a:ext cx="183" cy="195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altLang="ru-RU" sz="2400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3</a:t>
                </a:r>
                <a:endParaRPr lang="en-US" altLang="ru-RU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340" y="1142"/>
              <a:ext cx="2443" cy="578"/>
              <a:chOff x="6" y="864"/>
              <a:chExt cx="3547" cy="802"/>
            </a:xfrm>
          </p:grpSpPr>
          <p:sp>
            <p:nvSpPr>
              <p:cNvPr id="92184" name="Rectangle 24"/>
              <p:cNvSpPr>
                <a:spLocks noChangeArrowheads="1"/>
              </p:cNvSpPr>
              <p:nvPr/>
            </p:nvSpPr>
            <p:spPr bwMode="gray">
              <a:xfrm>
                <a:off x="6" y="1081"/>
                <a:ext cx="3147" cy="576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solidFill>
                  <a:schemeClr val="accent6">
                    <a:lumMod val="75000"/>
                  </a:schemeClr>
                </a:solidFill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2734" y="864"/>
                <a:ext cx="819" cy="802"/>
                <a:chOff x="1488" y="1968"/>
                <a:chExt cx="432" cy="432"/>
              </a:xfrm>
            </p:grpSpPr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>
                  <a:off x="1488" y="1968"/>
                  <a:ext cx="432" cy="432"/>
                  <a:chOff x="2016" y="1920"/>
                  <a:chExt cx="1680" cy="1680"/>
                </a:xfrm>
              </p:grpSpPr>
              <p:sp>
                <p:nvSpPr>
                  <p:cNvPr id="92187" name="Oval 27"/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shade val="39216"/>
                          <a:invGamma/>
                        </a:schemeClr>
                      </a:gs>
                    </a:gsLst>
                    <a:lin ang="5400000" scaled="1"/>
                  </a:gra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2188" name="Freeform 28"/>
                  <p:cNvSpPr>
                    <a:spLocks/>
                  </p:cNvSpPr>
                  <p:nvPr/>
                </p:nvSpPr>
                <p:spPr bwMode="gray">
                  <a:xfrm>
                    <a:off x="2186" y="2148"/>
                    <a:ext cx="1296" cy="634"/>
                  </a:xfrm>
                  <a:custGeom>
                    <a:avLst/>
                    <a:gdLst>
                      <a:gd name="T0" fmla="*/ 1301 w 1321"/>
                      <a:gd name="T1" fmla="*/ 401 h 712"/>
                      <a:gd name="T2" fmla="*/ 1317 w 1321"/>
                      <a:gd name="T3" fmla="*/ 442 h 712"/>
                      <a:gd name="T4" fmla="*/ 1321 w 1321"/>
                      <a:gd name="T5" fmla="*/ 481 h 712"/>
                      <a:gd name="T6" fmla="*/ 1315 w 1321"/>
                      <a:gd name="T7" fmla="*/ 516 h 712"/>
                      <a:gd name="T8" fmla="*/ 1298 w 1321"/>
                      <a:gd name="T9" fmla="*/ 550 h 712"/>
                      <a:gd name="T10" fmla="*/ 1272 w 1321"/>
                      <a:gd name="T11" fmla="*/ 579 h 712"/>
                      <a:gd name="T12" fmla="*/ 1239 w 1321"/>
                      <a:gd name="T13" fmla="*/ 604 h 712"/>
                      <a:gd name="T14" fmla="*/ 1196 w 1321"/>
                      <a:gd name="T15" fmla="*/ 628 h 712"/>
                      <a:gd name="T16" fmla="*/ 1147 w 1321"/>
                      <a:gd name="T17" fmla="*/ 649 h 712"/>
                      <a:gd name="T18" fmla="*/ 1092 w 1321"/>
                      <a:gd name="T19" fmla="*/ 667 h 712"/>
                      <a:gd name="T20" fmla="*/ 1031 w 1321"/>
                      <a:gd name="T21" fmla="*/ 683 h 712"/>
                      <a:gd name="T22" fmla="*/ 967 w 1321"/>
                      <a:gd name="T23" fmla="*/ 694 h 712"/>
                      <a:gd name="T24" fmla="*/ 896 w 1321"/>
                      <a:gd name="T25" fmla="*/ 704 h 712"/>
                      <a:gd name="T26" fmla="*/ 824 w 1321"/>
                      <a:gd name="T27" fmla="*/ 710 h 712"/>
                      <a:gd name="T28" fmla="*/ 795 w 1321"/>
                      <a:gd name="T29" fmla="*/ 712 h 712"/>
                      <a:gd name="T30" fmla="*/ 476 w 1321"/>
                      <a:gd name="T31" fmla="*/ 712 h 712"/>
                      <a:gd name="T32" fmla="*/ 472 w 1321"/>
                      <a:gd name="T33" fmla="*/ 712 h 712"/>
                      <a:gd name="T34" fmla="*/ 409 w 1321"/>
                      <a:gd name="T35" fmla="*/ 708 h 712"/>
                      <a:gd name="T36" fmla="*/ 348 w 1321"/>
                      <a:gd name="T37" fmla="*/ 704 h 712"/>
                      <a:gd name="T38" fmla="*/ 290 w 1321"/>
                      <a:gd name="T39" fmla="*/ 696 h 712"/>
                      <a:gd name="T40" fmla="*/ 235 w 1321"/>
                      <a:gd name="T41" fmla="*/ 689 h 712"/>
                      <a:gd name="T42" fmla="*/ 186 w 1321"/>
                      <a:gd name="T43" fmla="*/ 677 h 712"/>
                      <a:gd name="T44" fmla="*/ 141 w 1321"/>
                      <a:gd name="T45" fmla="*/ 663 h 712"/>
                      <a:gd name="T46" fmla="*/ 102 w 1321"/>
                      <a:gd name="T47" fmla="*/ 648 h 712"/>
                      <a:gd name="T48" fmla="*/ 67 w 1321"/>
                      <a:gd name="T49" fmla="*/ 630 h 712"/>
                      <a:gd name="T50" fmla="*/ 39 w 1321"/>
                      <a:gd name="T51" fmla="*/ 608 h 712"/>
                      <a:gd name="T52" fmla="*/ 18 w 1321"/>
                      <a:gd name="T53" fmla="*/ 583 h 712"/>
                      <a:gd name="T54" fmla="*/ 6 w 1321"/>
                      <a:gd name="T55" fmla="*/ 554 h 712"/>
                      <a:gd name="T56" fmla="*/ 0 w 1321"/>
                      <a:gd name="T57" fmla="*/ 524 h 712"/>
                      <a:gd name="T58" fmla="*/ 0 w 1321"/>
                      <a:gd name="T59" fmla="*/ 520 h 712"/>
                      <a:gd name="T60" fmla="*/ 4 w 1321"/>
                      <a:gd name="T61" fmla="*/ 487 h 712"/>
                      <a:gd name="T62" fmla="*/ 16 w 1321"/>
                      <a:gd name="T63" fmla="*/ 446 h 712"/>
                      <a:gd name="T64" fmla="*/ 51 w 1321"/>
                      <a:gd name="T65" fmla="*/ 370 h 712"/>
                      <a:gd name="T66" fmla="*/ 94 w 1321"/>
                      <a:gd name="T67" fmla="*/ 299 h 712"/>
                      <a:gd name="T68" fmla="*/ 147 w 1321"/>
                      <a:gd name="T69" fmla="*/ 235 h 712"/>
                      <a:gd name="T70" fmla="*/ 204 w 1321"/>
                      <a:gd name="T71" fmla="*/ 176 h 712"/>
                      <a:gd name="T72" fmla="*/ 270 w 1321"/>
                      <a:gd name="T73" fmla="*/ 125 h 712"/>
                      <a:gd name="T74" fmla="*/ 341 w 1321"/>
                      <a:gd name="T75" fmla="*/ 82 h 712"/>
                      <a:gd name="T76" fmla="*/ 415 w 1321"/>
                      <a:gd name="T77" fmla="*/ 47 h 712"/>
                      <a:gd name="T78" fmla="*/ 497 w 1321"/>
                      <a:gd name="T79" fmla="*/ 21 h 712"/>
                      <a:gd name="T80" fmla="*/ 581 w 1321"/>
                      <a:gd name="T81" fmla="*/ 6 h 712"/>
                      <a:gd name="T82" fmla="*/ 667 w 1321"/>
                      <a:gd name="T83" fmla="*/ 0 h 712"/>
                      <a:gd name="T84" fmla="*/ 667 w 1321"/>
                      <a:gd name="T85" fmla="*/ 0 h 712"/>
                      <a:gd name="T86" fmla="*/ 759 w 1321"/>
                      <a:gd name="T87" fmla="*/ 6 h 712"/>
                      <a:gd name="T88" fmla="*/ 847 w 1321"/>
                      <a:gd name="T89" fmla="*/ 23 h 712"/>
                      <a:gd name="T90" fmla="*/ 932 w 1321"/>
                      <a:gd name="T91" fmla="*/ 53 h 712"/>
                      <a:gd name="T92" fmla="*/ 1010 w 1321"/>
                      <a:gd name="T93" fmla="*/ 90 h 712"/>
                      <a:gd name="T94" fmla="*/ 1082 w 1321"/>
                      <a:gd name="T95" fmla="*/ 137 h 712"/>
                      <a:gd name="T96" fmla="*/ 1149 w 1321"/>
                      <a:gd name="T97" fmla="*/ 194 h 712"/>
                      <a:gd name="T98" fmla="*/ 1208 w 1321"/>
                      <a:gd name="T99" fmla="*/ 256 h 712"/>
                      <a:gd name="T100" fmla="*/ 1258 w 1321"/>
                      <a:gd name="T101" fmla="*/ 325 h 712"/>
                      <a:gd name="T102" fmla="*/ 1301 w 1321"/>
                      <a:gd name="T103" fmla="*/ 401 h 712"/>
                      <a:gd name="T104" fmla="*/ 1301 w 1321"/>
                      <a:gd name="T105" fmla="*/ 401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xtLst>
                    <a:ext uri="{91240B29-F687-4F45-9708-019B960494DF}">
                      <a14:hiddenLine xmlns="" xmlns:a14="http://schemas.microsoft.com/office/drawing/2010/main" w="0">
                        <a:solidFill>
                          <a:srgbClr val="BBF6EE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2189" name="Text Box 29"/>
                <p:cNvSpPr txBox="1">
                  <a:spLocks noChangeArrowheads="1"/>
                </p:cNvSpPr>
                <p:nvPr/>
              </p:nvSpPr>
              <p:spPr bwMode="gray">
                <a:xfrm>
                  <a:off x="1596" y="2016"/>
                  <a:ext cx="217" cy="186"/>
                </a:xfrm>
                <a:prstGeom prst="rect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ru-RU" altLang="ru-RU" sz="2400" b="1" dirty="0" smtClean="0">
                      <a:solidFill>
                        <a:srgbClr val="000000"/>
                      </a:solidFill>
                      <a:latin typeface="Verdana" panose="020B0604030504040204" pitchFamily="34" charset="0"/>
                    </a:rPr>
                    <a:t>1</a:t>
                  </a:r>
                  <a:endParaRPr lang="en-US" altLang="ru-RU" sz="2400" b="1" dirty="0">
                    <a:solidFill>
                      <a:srgbClr val="000000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</p:grpSp>
        <p:sp>
          <p:nvSpPr>
            <p:cNvPr id="92194" name="AutoShape 34"/>
            <p:cNvSpPr>
              <a:spLocks noChangeArrowheads="1"/>
            </p:cNvSpPr>
            <p:nvPr/>
          </p:nvSpPr>
          <p:spPr bwMode="gray">
            <a:xfrm>
              <a:off x="3424" y="1104"/>
              <a:ext cx="1678" cy="1143"/>
            </a:xfrm>
            <a:prstGeom prst="wedgeRoundRectCallout">
              <a:avLst>
                <a:gd name="adj1" fmla="val -44759"/>
                <a:gd name="adj2" fmla="val 84694"/>
                <a:gd name="adj3" fmla="val 16667"/>
              </a:avLst>
            </a:prstGeom>
            <a:solidFill>
              <a:srgbClr val="DDDDDD"/>
            </a:solidFill>
            <a:ln w="38100" algn="ctr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/>
              <a:r>
                <a:rPr lang="ru-RU" altLang="ru-RU" sz="2400" b="1" dirty="0" smtClean="0">
                  <a:solidFill>
                    <a:srgbClr val="000000"/>
                  </a:solidFill>
                </a:rPr>
                <a:t>Актуальность проекта</a:t>
              </a:r>
              <a:endParaRPr lang="en-US" altLang="ru-RU" sz="2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55576" y="148478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Заказ государства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43608" y="263691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Запрос родителей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1560" y="3573016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Изучение английского языка в начальной школе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(со 2 класса)</a:t>
            </a:r>
            <a:endParaRPr lang="ru-RU" sz="2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3568" y="479715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Конкурентность среди ДОУ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5562600" y="3171825"/>
            <a:ext cx="2286000" cy="26670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1143000" y="3171825"/>
            <a:ext cx="2286000" cy="26670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68615" name="Freeform 7"/>
          <p:cNvSpPr>
            <a:spLocks/>
          </p:cNvSpPr>
          <p:nvPr/>
        </p:nvSpPr>
        <p:spPr bwMode="gray">
          <a:xfrm>
            <a:off x="3222625" y="3074988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6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071813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7" name="Freeform 9"/>
          <p:cNvSpPr>
            <a:spLocks/>
          </p:cNvSpPr>
          <p:nvPr/>
        </p:nvSpPr>
        <p:spPr bwMode="gray">
          <a:xfrm flipH="1">
            <a:off x="4875213" y="3074988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8618" name="Group 10"/>
          <p:cNvGrpSpPr>
            <a:grpSpLocks/>
          </p:cNvGrpSpPr>
          <p:nvPr/>
        </p:nvGrpSpPr>
        <p:grpSpPr bwMode="auto">
          <a:xfrm>
            <a:off x="2987824" y="1412776"/>
            <a:ext cx="2998788" cy="1601788"/>
            <a:chOff x="1997" y="1314"/>
            <a:chExt cx="1889" cy="1009"/>
          </a:xfrm>
        </p:grpSpPr>
        <p:grpSp>
          <p:nvGrpSpPr>
            <p:cNvPr id="68619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8620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8621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8622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623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624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solidFill>
              <a:srgbClr val="BD9E6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8625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347864" y="177281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Противоречия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7624" y="3573016"/>
            <a:ext cx="2088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Запрос семьи 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раннее обучение английскому языку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4128" y="3429000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Специфичность деятельности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ограниченные возможности ДОУ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6084168" y="4221088"/>
            <a:ext cx="1152128" cy="144016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2201" y="1124744"/>
            <a:ext cx="8088228" cy="5194487"/>
            <a:chOff x="333" y="558"/>
            <a:chExt cx="5344" cy="336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9876" name="AutoShape 4"/>
            <p:cNvSpPr>
              <a:spLocks noChangeArrowheads="1"/>
            </p:cNvSpPr>
            <p:nvPr/>
          </p:nvSpPr>
          <p:spPr bwMode="gray">
            <a:xfrm>
              <a:off x="3901" y="2096"/>
              <a:ext cx="1776" cy="1824"/>
            </a:xfrm>
            <a:prstGeom prst="chevron">
              <a:avLst>
                <a:gd name="adj" fmla="val 16468"/>
              </a:avLst>
            </a:prstGeom>
            <a:solidFill>
              <a:srgbClr val="F1EC8D"/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9877" name="AutoShape 5"/>
            <p:cNvSpPr>
              <a:spLocks noChangeArrowheads="1"/>
            </p:cNvSpPr>
            <p:nvPr/>
          </p:nvSpPr>
          <p:spPr bwMode="gray">
            <a:xfrm>
              <a:off x="2093" y="2049"/>
              <a:ext cx="1872" cy="1824"/>
            </a:xfrm>
            <a:prstGeom prst="chevron">
              <a:avLst>
                <a:gd name="adj" fmla="val 17842"/>
              </a:avLst>
            </a:prstGeom>
            <a:solidFill>
              <a:srgbClr val="F1EC8D"/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9878" name="AutoShape 6"/>
            <p:cNvSpPr>
              <a:spLocks noChangeArrowheads="1"/>
            </p:cNvSpPr>
            <p:nvPr/>
          </p:nvSpPr>
          <p:spPr bwMode="gray">
            <a:xfrm>
              <a:off x="333" y="2049"/>
              <a:ext cx="1872" cy="1824"/>
            </a:xfrm>
            <a:prstGeom prst="chevron">
              <a:avLst>
                <a:gd name="adj" fmla="val 17842"/>
              </a:avLst>
            </a:prstGeom>
            <a:solidFill>
              <a:srgbClr val="F1EC8D"/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9879" name="AutoShape 7"/>
            <p:cNvSpPr>
              <a:spLocks noChangeArrowheads="1"/>
            </p:cNvSpPr>
            <p:nvPr/>
          </p:nvSpPr>
          <p:spPr bwMode="gray">
            <a:xfrm>
              <a:off x="380" y="558"/>
              <a:ext cx="5138" cy="79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38100" algn="ctr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ru-RU" altLang="ru-RU" sz="20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Цель проекта – </a:t>
              </a:r>
              <a:r>
                <a:rPr lang="ru-RU" altLang="ru-RU" sz="20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создание модели инновационного </a:t>
              </a:r>
            </a:p>
            <a:p>
              <a:pPr algn="ctr" eaLnBrk="0" hangingPunct="0"/>
              <a:r>
                <a:rPr lang="ru-RU" altLang="ru-RU" sz="20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образовательного пространства ДОУ как одного  из  условий </a:t>
              </a:r>
            </a:p>
            <a:p>
              <a:pPr algn="ctr" eaLnBrk="0" hangingPunct="0"/>
              <a:r>
                <a:rPr lang="ru-RU" altLang="ru-RU" sz="20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повышения качества образования</a:t>
              </a:r>
              <a:endParaRPr lang="en-US" alt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881" name="AutoShape 9"/>
            <p:cNvSpPr>
              <a:spLocks noChangeArrowheads="1"/>
            </p:cNvSpPr>
            <p:nvPr/>
          </p:nvSpPr>
          <p:spPr bwMode="gray">
            <a:xfrm>
              <a:off x="475" y="1583"/>
              <a:ext cx="1296" cy="36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38100" algn="ctr">
              <a:solidFill>
                <a:srgbClr val="BD9E61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altLang="ru-RU" sz="24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Задачи</a:t>
              </a:r>
              <a:endParaRPr lang="en-US" alt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043608" y="4005064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Разработать модель ОД в ДОУ по обучению детей английскому языку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1880" y="3429000"/>
            <a:ext cx="2232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Подготовить методическое обеспечение по формированию у детей элементарных навыков общения на английском языке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4208" y="4005064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Создать условия эффективного взаимодействия педагогов с родителями, </a:t>
            </a: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другими ОУ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907704" y="4871074"/>
            <a:ext cx="5760640" cy="1363972"/>
            <a:chOff x="2290" y="2726"/>
            <a:chExt cx="1832" cy="712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113" name="Freeform 4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Freeform 4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45"/>
            <p:cNvGrpSpPr>
              <a:grpSpLocks/>
            </p:cNvGrpSpPr>
            <p:nvPr/>
          </p:nvGrpSpPr>
          <p:grpSpPr bwMode="auto">
            <a:xfrm flipV="1">
              <a:off x="2290" y="2726"/>
              <a:ext cx="1615" cy="313"/>
              <a:chOff x="2290" y="3030"/>
              <a:chExt cx="2104" cy="408"/>
            </a:xfrm>
          </p:grpSpPr>
          <p:sp>
            <p:nvSpPr>
              <p:cNvPr id="111" name="Freeform 46"/>
              <p:cNvSpPr>
                <a:spLocks/>
              </p:cNvSpPr>
              <p:nvPr/>
            </p:nvSpPr>
            <p:spPr bwMode="gray">
              <a:xfrm>
                <a:off x="2290" y="3030"/>
                <a:ext cx="2104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chemeClr val="tx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vert" anchor="ctr"/>
              <a:lstStyle/>
              <a:p>
                <a:endParaRPr lang="ru-RU" dirty="0"/>
              </a:p>
            </p:txBody>
          </p:sp>
          <p:sp>
            <p:nvSpPr>
              <p:cNvPr id="112" name="Freeform 47"/>
              <p:cNvSpPr>
                <a:spLocks/>
              </p:cNvSpPr>
              <p:nvPr/>
            </p:nvSpPr>
            <p:spPr bwMode="gray">
              <a:xfrm>
                <a:off x="3811" y="3061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i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  <a:endParaRPr lang="en-US" altLang="ru-RU" sz="2400" i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 rot="16200000">
            <a:off x="-1235025" y="3763417"/>
            <a:ext cx="5759624" cy="50230"/>
            <a:chOff x="0" y="1896"/>
            <a:chExt cx="5760" cy="120"/>
          </a:xfrm>
        </p:grpSpPr>
        <p:sp>
          <p:nvSpPr>
            <p:cNvPr id="78852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853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051720" y="3068960"/>
            <a:ext cx="5472608" cy="1293880"/>
            <a:chOff x="2290" y="2725"/>
            <a:chExt cx="1832" cy="713"/>
          </a:xfrm>
        </p:grpSpPr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78891" name="Freeform 4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78892" name="Freeform 4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45"/>
            <p:cNvGrpSpPr>
              <a:grpSpLocks/>
            </p:cNvGrpSpPr>
            <p:nvPr/>
          </p:nvGrpSpPr>
          <p:grpSpPr bwMode="auto">
            <a:xfrm flipV="1">
              <a:off x="2290" y="2725"/>
              <a:ext cx="1591" cy="313"/>
              <a:chOff x="2290" y="3030"/>
              <a:chExt cx="2073" cy="408"/>
            </a:xfrm>
          </p:grpSpPr>
          <p:sp>
            <p:nvSpPr>
              <p:cNvPr id="78894" name="Freeform 46"/>
              <p:cNvSpPr>
                <a:spLocks/>
              </p:cNvSpPr>
              <p:nvPr/>
            </p:nvSpPr>
            <p:spPr bwMode="gray">
              <a:xfrm>
                <a:off x="2290" y="3030"/>
                <a:ext cx="2073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95" name="Freeform 47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899592" y="2924944"/>
            <a:ext cx="1512168" cy="1524124"/>
            <a:chOff x="2789" y="1625"/>
            <a:chExt cx="907" cy="907"/>
          </a:xfrm>
        </p:grpSpPr>
        <p:sp>
          <p:nvSpPr>
            <p:cNvPr id="78897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8898" name="Oval 50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8899" name="Oval 51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8900" name="Oval 52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8901" name="Oval 53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78903" name="Oval 55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904" name="Oval 56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905" name="Oval 57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906" name="Oval 58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1979712" y="1196752"/>
            <a:ext cx="5544616" cy="1254762"/>
            <a:chOff x="2290" y="2722"/>
            <a:chExt cx="1832" cy="716"/>
          </a:xfrm>
          <a:solidFill>
            <a:schemeClr val="bg2">
              <a:lumMod val="75000"/>
            </a:schemeClr>
          </a:solidFill>
        </p:grpSpPr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  <a:grpFill/>
          </p:grpSpPr>
          <p:sp>
            <p:nvSpPr>
              <p:cNvPr id="78909" name="Freeform 61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grpFill/>
              <a:ln>
                <a:solidFill>
                  <a:schemeClr val="tx1">
                    <a:lumMod val="40000"/>
                    <a:lumOff val="60000"/>
                  </a:schemeClr>
                </a:solidFill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910" name="Freeform 62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grpFill/>
              <a:ln>
                <a:solidFill>
                  <a:schemeClr val="tx1">
                    <a:lumMod val="40000"/>
                    <a:lumOff val="60000"/>
                  </a:schemeClr>
                </a:solidFill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 flipV="1">
              <a:off x="2291" y="2722"/>
              <a:ext cx="1560" cy="313"/>
              <a:chOff x="2291" y="3034"/>
              <a:chExt cx="2033" cy="408"/>
            </a:xfrm>
            <a:grpFill/>
          </p:grpSpPr>
          <p:sp>
            <p:nvSpPr>
              <p:cNvPr id="78912" name="Freeform 64"/>
              <p:cNvSpPr>
                <a:spLocks/>
              </p:cNvSpPr>
              <p:nvPr/>
            </p:nvSpPr>
            <p:spPr bwMode="gray">
              <a:xfrm>
                <a:off x="2291" y="3034"/>
                <a:ext cx="2033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F1EC8D"/>
              </a:solidFill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vert="vert270"/>
              <a:lstStyle/>
              <a:p>
                <a:endParaRPr lang="ru-RU" dirty="0"/>
              </a:p>
            </p:txBody>
          </p:sp>
          <p:sp>
            <p:nvSpPr>
              <p:cNvPr id="78913" name="Freeform 65"/>
              <p:cNvSpPr>
                <a:spLocks/>
              </p:cNvSpPr>
              <p:nvPr/>
            </p:nvSpPr>
            <p:spPr bwMode="gray">
              <a:xfrm>
                <a:off x="3811" y="3063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grpFill/>
              <a:ln>
                <a:solidFill>
                  <a:schemeClr val="tx1">
                    <a:lumMod val="40000"/>
                    <a:lumOff val="60000"/>
                  </a:schemeClr>
                </a:solidFill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4" name="Group 66"/>
          <p:cNvGrpSpPr>
            <a:grpSpLocks/>
          </p:cNvGrpSpPr>
          <p:nvPr/>
        </p:nvGrpSpPr>
        <p:grpSpPr bwMode="auto">
          <a:xfrm>
            <a:off x="899592" y="1052736"/>
            <a:ext cx="1484437" cy="1524124"/>
            <a:chOff x="2789" y="1625"/>
            <a:chExt cx="907" cy="907"/>
          </a:xfrm>
        </p:grpSpPr>
        <p:sp>
          <p:nvSpPr>
            <p:cNvPr id="78915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8916" name="Oval 6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8917" name="Oval 69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8918" name="Oval 70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8919" name="Oval 71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5" name="Group 72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78921" name="Oval 7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922" name="Oval 7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923" name="Oval 7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 dirty="0"/>
              </a:p>
            </p:txBody>
          </p:sp>
        </p:grpSp>
      </p:grpSp>
      <p:sp>
        <p:nvSpPr>
          <p:cNvPr id="78925" name="Text Box 77"/>
          <p:cNvSpPr txBox="1">
            <a:spLocks noChangeArrowheads="1"/>
          </p:cNvSpPr>
          <p:nvPr/>
        </p:nvSpPr>
        <p:spPr bwMode="gray">
          <a:xfrm>
            <a:off x="2267744" y="1844824"/>
            <a:ext cx="36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en-US" alt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31" name="Text Box 83"/>
          <p:cNvSpPr txBox="1">
            <a:spLocks noChangeArrowheads="1"/>
          </p:cNvSpPr>
          <p:nvPr/>
        </p:nvSpPr>
        <p:spPr bwMode="gray">
          <a:xfrm rot="3925970">
            <a:off x="6634163" y="4645025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gray">
          <a:xfrm>
            <a:off x="2267744" y="1268760"/>
            <a:ext cx="36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сентябрь – декабрь 2017 г.</a:t>
            </a:r>
            <a:endParaRPr lang="en-US" alt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48"/>
          <p:cNvGrpSpPr>
            <a:grpSpLocks/>
          </p:cNvGrpSpPr>
          <p:nvPr/>
        </p:nvGrpSpPr>
        <p:grpSpPr bwMode="auto">
          <a:xfrm>
            <a:off x="899592" y="4725144"/>
            <a:ext cx="1512168" cy="1524124"/>
            <a:chOff x="2789" y="1625"/>
            <a:chExt cx="907" cy="907"/>
          </a:xfrm>
        </p:grpSpPr>
        <p:sp>
          <p:nvSpPr>
            <p:cNvPr id="98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99" name="Oval 50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00" name="Oval 51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01" name="Oval 52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02" name="Oval 53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17" name="Group 54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04" name="Oval 55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5" name="Oval 56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6" name="Oval 57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07" name="Oval 58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115" name="TextBox 114"/>
          <p:cNvSpPr txBox="1"/>
          <p:nvPr/>
        </p:nvSpPr>
        <p:spPr>
          <a:xfrm>
            <a:off x="2267744" y="314096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январь 2018 г. – май 2020 г.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267744" y="371703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Основной этап (практический)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195736" y="558924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Заключительный этап (итоговый)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123728" y="494116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июнь 2020 г.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Freeform 44"/>
          <p:cNvSpPr>
            <a:spLocks/>
          </p:cNvSpPr>
          <p:nvPr/>
        </p:nvSpPr>
        <p:spPr bwMode="gray">
          <a:xfrm>
            <a:off x="6372200" y="1844824"/>
            <a:ext cx="1067648" cy="426700"/>
          </a:xfrm>
          <a:custGeom>
            <a:avLst/>
            <a:gdLst>
              <a:gd name="T0" fmla="*/ 288 w 288"/>
              <a:gd name="T1" fmla="*/ 0 h 334"/>
              <a:gd name="T2" fmla="*/ 284 w 288"/>
              <a:gd name="T3" fmla="*/ 52 h 334"/>
              <a:gd name="T4" fmla="*/ 272 w 288"/>
              <a:gd name="T5" fmla="*/ 98 h 334"/>
              <a:gd name="T6" fmla="*/ 254 w 288"/>
              <a:gd name="T7" fmla="*/ 140 h 334"/>
              <a:gd name="T8" fmla="*/ 230 w 288"/>
              <a:gd name="T9" fmla="*/ 176 h 334"/>
              <a:gd name="T10" fmla="*/ 204 w 288"/>
              <a:gd name="T11" fmla="*/ 208 h 334"/>
              <a:gd name="T12" fmla="*/ 174 w 288"/>
              <a:gd name="T13" fmla="*/ 238 h 334"/>
              <a:gd name="T14" fmla="*/ 144 w 288"/>
              <a:gd name="T15" fmla="*/ 262 h 334"/>
              <a:gd name="T16" fmla="*/ 112 w 288"/>
              <a:gd name="T17" fmla="*/ 282 h 334"/>
              <a:gd name="T18" fmla="*/ 84 w 288"/>
              <a:gd name="T19" fmla="*/ 298 h 334"/>
              <a:gd name="T20" fmla="*/ 56 w 288"/>
              <a:gd name="T21" fmla="*/ 312 h 334"/>
              <a:gd name="T22" fmla="*/ 34 w 288"/>
              <a:gd name="T23" fmla="*/ 322 h 334"/>
              <a:gd name="T24" fmla="*/ 16 w 288"/>
              <a:gd name="T25" fmla="*/ 328 h 334"/>
              <a:gd name="T26" fmla="*/ 4 w 288"/>
              <a:gd name="T27" fmla="*/ 332 h 334"/>
              <a:gd name="T28" fmla="*/ 0 w 288"/>
              <a:gd name="T29" fmla="*/ 334 h 334"/>
              <a:gd name="T30" fmla="*/ 4 w 288"/>
              <a:gd name="T31" fmla="*/ 332 h 334"/>
              <a:gd name="T32" fmla="*/ 16 w 288"/>
              <a:gd name="T33" fmla="*/ 326 h 334"/>
              <a:gd name="T34" fmla="*/ 34 w 288"/>
              <a:gd name="T35" fmla="*/ 318 h 334"/>
              <a:gd name="T36" fmla="*/ 56 w 288"/>
              <a:gd name="T37" fmla="*/ 304 h 334"/>
              <a:gd name="T38" fmla="*/ 84 w 288"/>
              <a:gd name="T39" fmla="*/ 288 h 334"/>
              <a:gd name="T40" fmla="*/ 112 w 288"/>
              <a:gd name="T41" fmla="*/ 266 h 334"/>
              <a:gd name="T42" fmla="*/ 142 w 288"/>
              <a:gd name="T43" fmla="*/ 242 h 334"/>
              <a:gd name="T44" fmla="*/ 170 w 288"/>
              <a:gd name="T45" fmla="*/ 212 h 334"/>
              <a:gd name="T46" fmla="*/ 196 w 288"/>
              <a:gd name="T47" fmla="*/ 180 h 334"/>
              <a:gd name="T48" fmla="*/ 220 w 288"/>
              <a:gd name="T49" fmla="*/ 142 h 334"/>
              <a:gd name="T50" fmla="*/ 238 w 288"/>
              <a:gd name="T51" fmla="*/ 100 h 334"/>
              <a:gd name="T52" fmla="*/ 250 w 288"/>
              <a:gd name="T53" fmla="*/ 54 h 334"/>
              <a:gd name="T54" fmla="*/ 254 w 288"/>
              <a:gd name="T55" fmla="*/ 2 h 334"/>
              <a:gd name="T56" fmla="*/ 288 w 288"/>
              <a:gd name="T57" fmla="*/ 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8" h="334">
                <a:moveTo>
                  <a:pt x="288" y="0"/>
                </a:moveTo>
                <a:lnTo>
                  <a:pt x="284" y="52"/>
                </a:lnTo>
                <a:lnTo>
                  <a:pt x="272" y="98"/>
                </a:lnTo>
                <a:lnTo>
                  <a:pt x="254" y="140"/>
                </a:lnTo>
                <a:lnTo>
                  <a:pt x="230" y="176"/>
                </a:lnTo>
                <a:lnTo>
                  <a:pt x="204" y="208"/>
                </a:lnTo>
                <a:lnTo>
                  <a:pt x="174" y="238"/>
                </a:lnTo>
                <a:lnTo>
                  <a:pt x="144" y="262"/>
                </a:lnTo>
                <a:lnTo>
                  <a:pt x="112" y="282"/>
                </a:lnTo>
                <a:lnTo>
                  <a:pt x="84" y="298"/>
                </a:lnTo>
                <a:lnTo>
                  <a:pt x="56" y="312"/>
                </a:lnTo>
                <a:lnTo>
                  <a:pt x="34" y="322"/>
                </a:lnTo>
                <a:lnTo>
                  <a:pt x="16" y="328"/>
                </a:lnTo>
                <a:lnTo>
                  <a:pt x="4" y="332"/>
                </a:lnTo>
                <a:lnTo>
                  <a:pt x="0" y="334"/>
                </a:lnTo>
                <a:lnTo>
                  <a:pt x="4" y="332"/>
                </a:lnTo>
                <a:lnTo>
                  <a:pt x="16" y="326"/>
                </a:lnTo>
                <a:lnTo>
                  <a:pt x="34" y="318"/>
                </a:lnTo>
                <a:lnTo>
                  <a:pt x="56" y="304"/>
                </a:lnTo>
                <a:lnTo>
                  <a:pt x="84" y="288"/>
                </a:lnTo>
                <a:lnTo>
                  <a:pt x="112" y="266"/>
                </a:lnTo>
                <a:lnTo>
                  <a:pt x="142" y="242"/>
                </a:lnTo>
                <a:lnTo>
                  <a:pt x="170" y="212"/>
                </a:lnTo>
                <a:lnTo>
                  <a:pt x="196" y="180"/>
                </a:lnTo>
                <a:lnTo>
                  <a:pt x="220" y="142"/>
                </a:lnTo>
                <a:lnTo>
                  <a:pt x="238" y="100"/>
                </a:lnTo>
                <a:lnTo>
                  <a:pt x="250" y="54"/>
                </a:lnTo>
                <a:lnTo>
                  <a:pt x="254" y="2"/>
                </a:lnTo>
                <a:lnTo>
                  <a:pt x="288" y="0"/>
                </a:lnTo>
                <a:close/>
              </a:path>
            </a:pathLst>
          </a:custGeom>
          <a:solidFill>
            <a:srgbClr val="FFFFFF">
              <a:alpha val="490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FFFF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115616" y="116632"/>
            <a:ext cx="6984776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116632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Модель организации образовательной деятельности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59632" y="1052736"/>
            <a:ext cx="6840760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формирования у дошкольников элементарных навыков общения на английском языке</a:t>
            </a:r>
          </a:p>
          <a:p>
            <a:pPr algn="ctr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8184" y="2636912"/>
            <a:ext cx="208823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03848" y="1988840"/>
            <a:ext cx="3240360" cy="5040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71600" y="2636912"/>
            <a:ext cx="208823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275856" y="20608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 деятельности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91880" y="2636912"/>
            <a:ext cx="208823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71600" y="5085184"/>
            <a:ext cx="5328592" cy="504056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1560" y="5805264"/>
            <a:ext cx="1728192" cy="720080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15616" y="3429000"/>
            <a:ext cx="6984776" cy="504056"/>
          </a:xfrm>
          <a:prstGeom prst="roundRect">
            <a:avLst/>
          </a:prstGeom>
          <a:solidFill>
            <a:srgbClr val="F1EC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99592" y="5157192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организации образовательной деятельности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3768" y="5805264"/>
            <a:ext cx="1872208" cy="720080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44008" y="5805264"/>
            <a:ext cx="1872208" cy="648072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660232" y="5805264"/>
            <a:ext cx="1728192" cy="648072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115616" y="27809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63888" y="27089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 (4-7 лет)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88224" y="27089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16216" y="5013176"/>
            <a:ext cx="1872208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868144" y="4149080"/>
            <a:ext cx="2376264" cy="648072"/>
          </a:xfrm>
          <a:prstGeom prst="roundRect">
            <a:avLst/>
          </a:prstGeom>
          <a:solidFill>
            <a:srgbClr val="F1EC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131840" y="4149080"/>
            <a:ext cx="2304256" cy="648072"/>
          </a:xfrm>
          <a:prstGeom prst="roundRect">
            <a:avLst/>
          </a:prstGeom>
          <a:solidFill>
            <a:srgbClr val="F1EC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39552" y="4149080"/>
            <a:ext cx="2160240" cy="648072"/>
          </a:xfrm>
          <a:prstGeom prst="roundRect">
            <a:avLst/>
          </a:prstGeom>
          <a:solidFill>
            <a:srgbClr val="F1EC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75656" y="342900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Место деятельности в образовательном процессе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3568" y="41490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Вариативная часть ООП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35896" y="414908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Занятия по сетке ОД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3568" y="594928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Наличие специалиста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27784" y="60212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Кабинет АЯ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4008" y="580526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среды в  группах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2120" y="414908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в РМ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88224" y="580526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Методическое обеспечение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2699792" y="4365104"/>
            <a:ext cx="576064" cy="268608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5436096" y="4293096"/>
            <a:ext cx="432048" cy="268608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>
            <a:off x="6228184" y="5157192"/>
            <a:ext cx="432048" cy="268608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6588224" y="51571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! Бесплатно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Двойная стрелка влево/вправо 61"/>
          <p:cNvSpPr/>
          <p:nvPr/>
        </p:nvSpPr>
        <p:spPr>
          <a:xfrm>
            <a:off x="2915816" y="2780928"/>
            <a:ext cx="720080" cy="412624"/>
          </a:xfrm>
          <a:prstGeom prst="left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Двойная стрелка влево/вправо 62"/>
          <p:cNvSpPr/>
          <p:nvPr/>
        </p:nvSpPr>
        <p:spPr>
          <a:xfrm>
            <a:off x="5580112" y="2708920"/>
            <a:ext cx="720080" cy="412624"/>
          </a:xfrm>
          <a:prstGeom prst="left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Двойная стрелка влево/вправо 63"/>
          <p:cNvSpPr/>
          <p:nvPr/>
        </p:nvSpPr>
        <p:spPr>
          <a:xfrm>
            <a:off x="6300192" y="6165304"/>
            <a:ext cx="576064" cy="268608"/>
          </a:xfrm>
          <a:prstGeom prst="left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Двойная стрелка влево/вправо 64"/>
          <p:cNvSpPr/>
          <p:nvPr/>
        </p:nvSpPr>
        <p:spPr>
          <a:xfrm>
            <a:off x="4211960" y="6237312"/>
            <a:ext cx="576064" cy="268608"/>
          </a:xfrm>
          <a:prstGeom prst="left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Двойная стрелка влево/вправо 65"/>
          <p:cNvSpPr/>
          <p:nvPr/>
        </p:nvSpPr>
        <p:spPr>
          <a:xfrm>
            <a:off x="2123728" y="6237312"/>
            <a:ext cx="504056" cy="268608"/>
          </a:xfrm>
          <a:prstGeom prst="left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низ 66"/>
          <p:cNvSpPr/>
          <p:nvPr/>
        </p:nvSpPr>
        <p:spPr>
          <a:xfrm>
            <a:off x="4499992" y="1844824"/>
            <a:ext cx="340616" cy="28803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низ 78"/>
          <p:cNvSpPr/>
          <p:nvPr/>
        </p:nvSpPr>
        <p:spPr>
          <a:xfrm>
            <a:off x="4572000" y="2420888"/>
            <a:ext cx="340616" cy="28803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трелка вниз 79"/>
          <p:cNvSpPr/>
          <p:nvPr/>
        </p:nvSpPr>
        <p:spPr>
          <a:xfrm>
            <a:off x="6660232" y="3933056"/>
            <a:ext cx="340616" cy="28803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 вниз 80"/>
          <p:cNvSpPr/>
          <p:nvPr/>
        </p:nvSpPr>
        <p:spPr>
          <a:xfrm>
            <a:off x="4139952" y="3861048"/>
            <a:ext cx="340616" cy="28803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трелка вниз 81"/>
          <p:cNvSpPr/>
          <p:nvPr/>
        </p:nvSpPr>
        <p:spPr>
          <a:xfrm>
            <a:off x="1763688" y="3861048"/>
            <a:ext cx="340616" cy="28803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 вниз 82"/>
          <p:cNvSpPr/>
          <p:nvPr/>
        </p:nvSpPr>
        <p:spPr>
          <a:xfrm>
            <a:off x="5292080" y="5589240"/>
            <a:ext cx="340616" cy="28803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 вниз 83"/>
          <p:cNvSpPr/>
          <p:nvPr/>
        </p:nvSpPr>
        <p:spPr>
          <a:xfrm>
            <a:off x="3275856" y="5517232"/>
            <a:ext cx="340616" cy="28803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 вниз 84"/>
          <p:cNvSpPr/>
          <p:nvPr/>
        </p:nvSpPr>
        <p:spPr>
          <a:xfrm>
            <a:off x="1403648" y="5589240"/>
            <a:ext cx="340616" cy="288032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i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Перспективы реализации проекта</a:t>
            </a:r>
            <a:endParaRPr lang="en-US" altLang="ru-RU" sz="2400" i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1" name="Freeform 3"/>
          <p:cNvSpPr>
            <a:spLocks noEditPoints="1"/>
          </p:cNvSpPr>
          <p:nvPr/>
        </p:nvSpPr>
        <p:spPr bwMode="gray">
          <a:xfrm>
            <a:off x="899592" y="2636912"/>
            <a:ext cx="2736304" cy="3017055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206741" dir="8249373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9092" name="Group 4"/>
          <p:cNvGrpSpPr>
            <a:grpSpLocks/>
          </p:cNvGrpSpPr>
          <p:nvPr/>
        </p:nvGrpSpPr>
        <p:grpSpPr bwMode="auto">
          <a:xfrm>
            <a:off x="3347864" y="1412776"/>
            <a:ext cx="5102701" cy="4753112"/>
            <a:chOff x="497" y="1084"/>
            <a:chExt cx="2596" cy="2432"/>
          </a:xfrm>
        </p:grpSpPr>
        <p:sp>
          <p:nvSpPr>
            <p:cNvPr id="89093" name="AutoShape 5"/>
            <p:cNvSpPr>
              <a:spLocks noChangeArrowheads="1"/>
            </p:cNvSpPr>
            <p:nvPr/>
          </p:nvSpPr>
          <p:spPr bwMode="gray">
            <a:xfrm rot="5432887">
              <a:off x="2158" y="1841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alt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alt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094" name="AutoShape 6"/>
            <p:cNvSpPr>
              <a:spLocks noChangeArrowheads="1"/>
            </p:cNvSpPr>
            <p:nvPr/>
          </p:nvSpPr>
          <p:spPr bwMode="gray">
            <a:xfrm rot="5432887">
              <a:off x="1735" y="1111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alt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alt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095" name="AutoShape 7"/>
            <p:cNvSpPr>
              <a:spLocks noChangeArrowheads="1"/>
            </p:cNvSpPr>
            <p:nvPr/>
          </p:nvSpPr>
          <p:spPr bwMode="gray">
            <a:xfrm rot="5432887">
              <a:off x="1783" y="2581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solidFill>
              <a:srgbClr val="FFC000"/>
            </a:soli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alt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alt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096" name="AutoShape 8"/>
            <p:cNvSpPr>
              <a:spLocks noChangeArrowheads="1"/>
            </p:cNvSpPr>
            <p:nvPr/>
          </p:nvSpPr>
          <p:spPr bwMode="gray">
            <a:xfrm rot="5400000">
              <a:off x="1337" y="1858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solidFill>
              <a:srgbClr val="FFFF66"/>
            </a:solidFill>
            <a:ln w="9525" algn="ctr">
              <a:solidFill>
                <a:srgbClr val="5AABCC"/>
              </a:solidFill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alt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alt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097" name="AutoShape 9"/>
            <p:cNvSpPr>
              <a:spLocks noChangeArrowheads="1"/>
            </p:cNvSpPr>
            <p:nvPr/>
          </p:nvSpPr>
          <p:spPr bwMode="gray">
            <a:xfrm rot="5432887">
              <a:off x="937" y="1115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solidFill>
              <a:srgbClr val="FFFF00"/>
            </a:soli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alt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altLang="ru-RU" b="1" dirty="0">
                <a:solidFill>
                  <a:schemeClr val="tx2"/>
                </a:solidFill>
              </a:endParaRPr>
            </a:p>
          </p:txBody>
        </p:sp>
        <p:sp>
          <p:nvSpPr>
            <p:cNvPr id="89098" name="AutoShape 10"/>
            <p:cNvSpPr>
              <a:spLocks noChangeArrowheads="1"/>
            </p:cNvSpPr>
            <p:nvPr/>
          </p:nvSpPr>
          <p:spPr bwMode="gray">
            <a:xfrm rot="5432887">
              <a:off x="937" y="2567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solidFill>
              <a:schemeClr val="bg1"/>
            </a:soli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alt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Сопровождение</a:t>
              </a:r>
            </a:p>
            <a:p>
              <a:pPr algn="ctr" eaLnBrk="0" hangingPunct="0"/>
              <a:r>
                <a:rPr lang="ru-RU" alt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выпускников</a:t>
              </a:r>
            </a:p>
            <a:p>
              <a:pPr algn="ctr" eaLnBrk="0" hangingPunct="0"/>
              <a:r>
                <a:rPr lang="ru-RU" altLang="ru-RU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до 2 класса</a:t>
              </a:r>
              <a:endParaRPr lang="en-US" alt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099" name="AutoShape 11"/>
            <p:cNvSpPr>
              <a:spLocks noChangeArrowheads="1"/>
            </p:cNvSpPr>
            <p:nvPr/>
          </p:nvSpPr>
          <p:spPr bwMode="gray">
            <a:xfrm rot="5432887">
              <a:off x="470" y="1841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r>
                <a:rPr lang="ru-RU" altLang="ru-RU" sz="3600" b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alt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5362575" y="2093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cdb2004119gl</Template>
  <TotalTime>221</TotalTime>
  <Words>224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sample</vt:lpstr>
      <vt:lpstr>Слайд 1</vt:lpstr>
      <vt:lpstr>Слайд 2</vt:lpstr>
      <vt:lpstr>Слайд 3</vt:lpstr>
      <vt:lpstr>Слайд 4</vt:lpstr>
      <vt:lpstr>Этапы реализации проекта</vt:lpstr>
      <vt:lpstr>Слайд 6</vt:lpstr>
      <vt:lpstr>Перспективы реализации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Гость</dc:creator>
  <cp:lastModifiedBy>RePack by SPecialiST</cp:lastModifiedBy>
  <cp:revision>60</cp:revision>
  <dcterms:created xsi:type="dcterms:W3CDTF">2011-01-11T00:41:00Z</dcterms:created>
  <dcterms:modified xsi:type="dcterms:W3CDTF">2019-04-09T09:17:18Z</dcterms:modified>
</cp:coreProperties>
</file>